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3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0" r:id="rId12"/>
    <p:sldId id="266" r:id="rId13"/>
    <p:sldId id="264" r:id="rId14"/>
    <p:sldId id="269" r:id="rId16"/>
    <p:sldId id="267" r:id="rId17"/>
    <p:sldId id="265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E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HOW IT WORKS</a:t>
            </a:r>
            <a:endParaRPr lang="en-IN" altLang="en-US"/>
          </a:p>
        </p:txBody>
      </p:sp>
      <p:pic>
        <p:nvPicPr>
          <p:cNvPr id="4" name="InShot_20240305_093837585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794385"/>
          </a:xfrm>
        </p:spPr>
        <p:txBody>
          <a:bodyPr/>
          <a:p>
            <a:pPr algn="ctr"/>
            <a:r>
              <a:rPr lang="en-IN" altLang="en-US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LOGIN/SIGNUP PROCESS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9665"/>
            <a:ext cx="10972800" cy="4953000"/>
          </a:xfrm>
        </p:spPr>
        <p:txBody>
          <a:bodyPr>
            <a:normAutofit lnSpcReduction="10000"/>
          </a:bodyPr>
          <a:p>
            <a:pPr marL="0" indent="0" algn="just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Username/Email Input: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Provide fields for users to enter their username or email address for logging in or signing up.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Password Input: 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Include a secure password input field where users can enter their passwords for authentication.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Sign In/Sign Up Button: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Offer prominent buttons for users to initiate the login or sign-up process.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Forgot Password :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llow users to reset their passwords if they have forgotten them.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b="1">
                <a:latin typeface="Times New Roman" panose="02020603050405020304" charset="0"/>
                <a:cs typeface="Times New Roman" panose="02020603050405020304" charset="0"/>
              </a:rPr>
              <a:t>New User Registration:</a:t>
            </a:r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 If the user doesn't have an account, provide a clear option to register for a new account.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870"/>
            <a:ext cx="10515600" cy="1325563"/>
          </a:xfrm>
        </p:spPr>
        <p:txBody>
          <a:bodyPr/>
          <a:p>
            <a:pPr algn="ctr"/>
            <a:r>
              <a:rPr lang="en-IN" alt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LOGIN TEMPLATES</a:t>
            </a:r>
            <a:endParaRPr lang="en-IN" altLang="en-US" b="1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4" name="Content Placeholder 3" descr="LOGIN TEMPLAT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5"/>
            <a:ext cx="12192635" cy="685673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Text Box 4"/>
          <p:cNvSpPr txBox="1"/>
          <p:nvPr/>
        </p:nvSpPr>
        <p:spPr>
          <a:xfrm>
            <a:off x="10729595" y="1012825"/>
            <a:ext cx="103314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480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oper Black" panose="0208090404030B020404" charset="0"/>
                <a:cs typeface="Cooper Black" panose="0208090404030B020404" charset="0"/>
              </a:rPr>
              <a:t>L</a:t>
            </a:r>
            <a:endParaRPr lang="en-IN" altLang="en-US" sz="48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  <a:p>
            <a:pPr algn="ctr"/>
            <a:r>
              <a:rPr lang="en-IN" altLang="en-US" sz="480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oper Black" panose="0208090404030B020404" charset="0"/>
                <a:cs typeface="Cooper Black" panose="0208090404030B020404" charset="0"/>
              </a:rPr>
              <a:t>O</a:t>
            </a:r>
            <a:endParaRPr lang="en-IN" altLang="en-US" sz="48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  <a:p>
            <a:pPr algn="ctr"/>
            <a:r>
              <a:rPr lang="en-IN" altLang="en-US" sz="480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oper Black" panose="0208090404030B020404" charset="0"/>
                <a:cs typeface="Cooper Black" panose="0208090404030B020404" charset="0"/>
              </a:rPr>
              <a:t>G</a:t>
            </a:r>
            <a:endParaRPr lang="en-IN" altLang="en-US" sz="48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  <a:p>
            <a:pPr algn="ctr"/>
            <a:r>
              <a:rPr lang="en-IN" altLang="en-US" sz="480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oper Black" panose="0208090404030B020404" charset="0"/>
                <a:cs typeface="Cooper Black" panose="0208090404030B020404" charset="0"/>
              </a:rPr>
              <a:t>I</a:t>
            </a:r>
            <a:endParaRPr lang="en-IN" altLang="en-US" sz="48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  <a:p>
            <a:pPr algn="ctr"/>
            <a:r>
              <a:rPr lang="en-IN" altLang="en-US" sz="480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oper Black" panose="0208090404030B020404" charset="0"/>
                <a:cs typeface="Cooper Black" panose="0208090404030B020404" charset="0"/>
              </a:rPr>
              <a:t>N</a:t>
            </a:r>
            <a:endParaRPr lang="en-IN" altLang="en-US" sz="48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  <a:p>
            <a:pPr algn="ctr"/>
            <a:endParaRPr lang="en-IN" altLang="en-US" sz="48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76580" y="1136015"/>
            <a:ext cx="912495" cy="439991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IN" altLang="en-US" sz="400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oper Black" panose="0208090404030B020404" charset="0"/>
                <a:cs typeface="Cooper Black" panose="0208090404030B020404" charset="0"/>
              </a:rPr>
              <a:t>S</a:t>
            </a:r>
            <a:endParaRPr lang="en-IN" altLang="en-US" sz="40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  <a:p>
            <a:pPr algn="ctr"/>
            <a:r>
              <a:rPr lang="en-IN" altLang="en-US" sz="400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oper Black" panose="0208090404030B020404" charset="0"/>
                <a:cs typeface="Cooper Black" panose="0208090404030B020404" charset="0"/>
              </a:rPr>
              <a:t>I</a:t>
            </a:r>
            <a:endParaRPr lang="en-IN" altLang="en-US" sz="40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  <a:p>
            <a:pPr algn="ctr"/>
            <a:r>
              <a:rPr lang="en-IN" altLang="en-US" sz="400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oper Black" panose="0208090404030B020404" charset="0"/>
                <a:cs typeface="Cooper Black" panose="0208090404030B020404" charset="0"/>
              </a:rPr>
              <a:t>G</a:t>
            </a:r>
            <a:endParaRPr lang="en-IN" altLang="en-US" sz="40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  <a:p>
            <a:pPr algn="ctr"/>
            <a:r>
              <a:rPr lang="en-IN" altLang="en-US" sz="400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oper Black" panose="0208090404030B020404" charset="0"/>
                <a:cs typeface="Cooper Black" panose="0208090404030B020404" charset="0"/>
              </a:rPr>
              <a:t>N</a:t>
            </a:r>
            <a:endParaRPr lang="en-IN" altLang="en-US" sz="40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  <a:p>
            <a:pPr algn="ctr"/>
            <a:r>
              <a:rPr lang="en-IN" altLang="en-US" sz="400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oper Black" panose="0208090404030B020404" charset="0"/>
                <a:cs typeface="Cooper Black" panose="0208090404030B020404" charset="0"/>
              </a:rPr>
              <a:t>U</a:t>
            </a:r>
            <a:endParaRPr lang="en-IN" altLang="en-US" sz="40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  <a:p>
            <a:pPr algn="ctr"/>
            <a:r>
              <a:rPr lang="en-IN" altLang="en-US" sz="400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Cooper Black" panose="0208090404030B020404" charset="0"/>
                <a:cs typeface="Cooper Black" panose="0208090404030B020404" charset="0"/>
              </a:rPr>
              <a:t>P</a:t>
            </a:r>
            <a:endParaRPr lang="en-IN" altLang="en-US" sz="40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  <a:p>
            <a:pPr algn="ctr"/>
            <a:endParaRPr lang="en-IN" altLang="en-US" sz="400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945640" y="102870"/>
            <a:ext cx="84588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4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charset="0"/>
                <a:cs typeface="Algerian" panose="04020705040A02060702" charset="0"/>
                <a:sym typeface="+mn-ea"/>
              </a:rPr>
              <a:t>TEMPLATE</a:t>
            </a:r>
            <a:endParaRPr lang="en-IN" altLang="en-US" sz="4800" b="1">
              <a:ln w="13462">
                <a:solidFill>
                  <a:srgbClr val="FF0000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Cooper Black" panose="0208090404030B020404" charset="0"/>
              <a:cs typeface="Cooper Black" panose="0208090404030B0204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REAL TIME APPLICATIONS</a:t>
            </a:r>
            <a:endParaRPr lang="en-IN" altLang="en-US">
              <a:ln w="9525">
                <a:solidFill>
                  <a:schemeClr val="accent4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Content Placeholder 4"/>
          <p:cNvSpPr/>
          <p:nvPr>
            <p:ph sz="half" idx="1"/>
          </p:nvPr>
        </p:nvSpPr>
        <p:spPr>
          <a:xfrm>
            <a:off x="609600" y="1174750"/>
            <a:ext cx="5761990" cy="5480050"/>
          </a:xfrm>
        </p:spPr>
        <p:txBody>
          <a:bodyPr/>
          <a:p>
            <a:pPr algn="l">
              <a:buFont typeface="Wingdings" panose="05000000000000000000" charset="0"/>
              <a:buChar char="Ø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Banking (to read credit cards)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Font typeface="Wingdings" panose="05000000000000000000" charset="0"/>
              <a:buChar char="Ø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Government Sector(form processing)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Font typeface="Wingdings" panose="05000000000000000000" charset="0"/>
              <a:buChar char="Ø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Used in car number plate Recognition system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Font typeface="Wingdings" panose="05000000000000000000" charset="0"/>
              <a:buChar char="Ø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Language Translation Apps(to change  language)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buFont typeface="Wingdings" panose="05000000000000000000" charset="0"/>
              <a:buChar char="Ø"/>
            </a:pPr>
            <a:r>
              <a:rPr lang="en-IN" altLang="en-US">
                <a:latin typeface="Times New Roman" panose="02020603050405020304" charset="0"/>
                <a:cs typeface="Times New Roman" panose="02020603050405020304" charset="0"/>
              </a:rPr>
              <a:t>Tourism and Travel(menu translation)</a:t>
            </a:r>
            <a:endParaRPr lang="en-I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Content Placeholder 3" descr="pc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46240" y="0"/>
            <a:ext cx="544576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Content Placeholder 4" descr="fhcnfc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385" y="1911985"/>
            <a:ext cx="1383030" cy="890905"/>
          </a:xfrm>
          <a:prstGeom prst="rect">
            <a:avLst/>
          </a:prstGeom>
          <a:noFill/>
          <a:ln w="9525">
            <a:noFill/>
          </a:ln>
          <a:effectLst>
            <a:softEdge rad="63500"/>
          </a:effectLst>
        </p:spPr>
      </p:pic>
      <p:sp>
        <p:nvSpPr>
          <p:cNvPr id="8" name="Text Box 7"/>
          <p:cNvSpPr txBox="1"/>
          <p:nvPr/>
        </p:nvSpPr>
        <p:spPr>
          <a:xfrm>
            <a:off x="8267700" y="2961005"/>
            <a:ext cx="2625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000" b="1">
                <a:solidFill>
                  <a:schemeClr val="bg1"/>
                </a:solidFill>
              </a:rPr>
              <a:t>TEXT SCANNER</a:t>
            </a:r>
            <a:endParaRPr lang="en-IN" altLang="en-US"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6870"/>
            <a:ext cx="10972800" cy="582613"/>
          </a:xfrm>
        </p:spPr>
        <p:txBody>
          <a:bodyPr/>
          <a:p>
            <a:pPr algn="ctr"/>
            <a:r>
              <a:rPr lang="en-IN" altLang="en-US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FUTURE ENHANCEMENT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Improved Text Detection and Recognition</a:t>
            </a:r>
            <a:endParaRPr lang="en-US"/>
          </a:p>
          <a:p>
            <a:r>
              <a:rPr lang="en-IN" altLang="en-US"/>
              <a:t>Enhanced Preprocessing Techniques</a:t>
            </a:r>
            <a:endParaRPr lang="en-IN" altLang="en-US"/>
          </a:p>
          <a:p>
            <a:r>
              <a:rPr lang="en-IN" altLang="en-US"/>
              <a:t>Real-time Processing and Optimization</a:t>
            </a:r>
            <a:endParaRPr lang="en-IN" altLang="en-US"/>
          </a:p>
          <a:p>
            <a:r>
              <a:rPr lang="en-IN" altLang="en-US"/>
              <a:t>Multi-language Support</a:t>
            </a:r>
            <a:endParaRPr lang="en-IN" altLang="en-US"/>
          </a:p>
          <a:p>
            <a:r>
              <a:rPr lang="en-IN" altLang="en-US"/>
              <a:t>Integration with Natural Language Processing </a:t>
            </a:r>
            <a:endParaRPr lang="en-IN" altLang="en-US"/>
          </a:p>
          <a:p>
            <a:r>
              <a:rPr lang="en-IN" altLang="en-US"/>
              <a:t>Quality Assessment and Error Correction</a:t>
            </a:r>
            <a:endParaRPr lang="en-IN" altLang="en-US"/>
          </a:p>
          <a:p>
            <a:r>
              <a:rPr lang="en-IN" altLang="en-US"/>
              <a:t>Cross-platform Compatibility</a:t>
            </a:r>
            <a:endParaRPr lang="en-IN" altLang="en-US"/>
          </a:p>
          <a:p>
            <a:r>
              <a:rPr lang="en-IN" altLang="en-US"/>
              <a:t>Privacy and Security Measures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445135" y="123190"/>
            <a:ext cx="115576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540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CONCLUSION</a:t>
            </a:r>
            <a:endParaRPr lang="en-US" sz="5400"/>
          </a:p>
          <a:p>
            <a:pPr algn="ctr"/>
            <a:endParaRPr lang="en-IN" altLang="en-US" sz="5400"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445135" y="1104900"/>
            <a:ext cx="11301730" cy="5846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400">
                <a:latin typeface="Times New Roman" panose="02020603050405020304" charset="0"/>
                <a:cs typeface="Times New Roman" panose="02020603050405020304" charset="0"/>
              </a:rPr>
              <a:t>In conclusion, the text scanner developed using OpenCV has proven to be a reliable tool for extracting text from images. </a:t>
            </a:r>
            <a:endParaRPr lang="en-US" sz="3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en-US" sz="34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400">
                <a:latin typeface="Times New Roman" panose="02020603050405020304" charset="0"/>
                <a:cs typeface="Times New Roman" panose="02020603050405020304" charset="0"/>
              </a:rPr>
              <a:t>Through the utilization of various image processing techniques such as thresholding, contour detection, and perspective transformation, the system effectively identifies text regions and extracts them accurately. </a:t>
            </a:r>
            <a:endParaRPr lang="en-US" sz="3400">
              <a:latin typeface="Times New Roman" panose="02020603050405020304" charset="0"/>
              <a:cs typeface="Times New Roman" panose="02020603050405020304" charset="0"/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en-US" sz="3400"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400">
                <a:latin typeface="Times New Roman" panose="02020603050405020304" charset="0"/>
                <a:cs typeface="Times New Roman" panose="02020603050405020304" charset="0"/>
              </a:rPr>
              <a:t>Despite encountering challenges such as noise and variations in lighting conditions, the robustness of the algorithm ensures consistent performance across different scenarios.</a:t>
            </a:r>
            <a:endParaRPr lang="en-US" sz="34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34313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267335"/>
            <a:ext cx="9839960" cy="174180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105" y="133350"/>
            <a:ext cx="18923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/>
          <p:nvPr/>
        </p:nvSpPr>
        <p:spPr>
          <a:xfrm>
            <a:off x="85725" y="2414270"/>
            <a:ext cx="11916410" cy="11734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>
              <a:lnSpc>
                <a:spcPct val="110000"/>
              </a:lnSpc>
            </a:pPr>
            <a:r>
              <a:rPr lang="en-IN" altLang="en-US" sz="3200" b="1">
                <a:ln w="9525">
                  <a:solidFill>
                    <a:schemeClr val="accent4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udy Old Style" panose="02020502050305020303" charset="0"/>
                <a:cs typeface="Goudy Old Style" panose="02020502050305020303" charset="0"/>
              </a:rPr>
              <a:t>Comprehensive Text Scanner Implementation Using OpenCV for Enhanced Document Processing and Information Extraction</a:t>
            </a:r>
            <a:endParaRPr lang="en-IN" altLang="en-US" sz="3200" b="1">
              <a:ln w="9525">
                <a:solidFill>
                  <a:schemeClr val="accent4">
                    <a:lumMod val="85000"/>
                    <a:lumOff val="15000"/>
                  </a:scheme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oudy Old Style" panose="02020502050305020303" charset="0"/>
              <a:cs typeface="Goudy Old Style" panose="02020502050305020303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857750" y="4083685"/>
            <a:ext cx="24765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Allu Harini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192224032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AI&amp;DS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49935" y="5768340"/>
            <a:ext cx="111467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IN" altLang="en-US" sz="2400">
                <a:latin typeface="+mj-lt"/>
                <a:cs typeface="+mj-lt"/>
              </a:rPr>
              <a:t>DSA0211-COMPUTER VISION WITH OPEN CV</a:t>
            </a:r>
            <a:endParaRPr lang="en-IN" altLang="en-US" sz="2400">
              <a:latin typeface="+mj-lt"/>
              <a:cs typeface="+mj-lt"/>
            </a:endParaRPr>
          </a:p>
          <a:p>
            <a:pPr algn="r"/>
            <a:r>
              <a:rPr lang="en-IN" altLang="en-US" sz="2400">
                <a:latin typeface="+mj-lt"/>
                <a:cs typeface="+mj-lt"/>
              </a:rPr>
              <a:t>Faculty-DR.V.Sarala </a:t>
            </a:r>
            <a:endParaRPr lang="en-IN" altLang="en-US" sz="2400">
              <a:latin typeface="+mj-lt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IN" altLang="en-US" b="1">
                <a:ln w="6600">
                  <a:solidFill>
                    <a:schemeClr val="accent2"/>
                  </a:solidFill>
                  <a:prstDash val="solid"/>
                </a:ln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PROBLEM STATEMENT</a:t>
            </a:r>
            <a:endParaRPr lang="en-IN" altLang="en-US" b="1">
              <a:ln w="6600">
                <a:solidFill>
                  <a:schemeClr val="accent2"/>
                </a:solidFill>
                <a:prstDash val="solid"/>
              </a:ln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9130" y="1496695"/>
            <a:ext cx="11111865" cy="4351655"/>
          </a:xfrm>
        </p:spPr>
        <p:txBody>
          <a:bodyPr>
            <a:noAutofit/>
          </a:bodyPr>
          <a:p>
            <a:pPr marL="0" indent="0" algn="just">
              <a:buNone/>
            </a:pPr>
            <a:r>
              <a:rPr lang="en-US" sz="2400" b="1">
                <a:solidFill>
                  <a:schemeClr val="tx1"/>
                </a:solidFill>
              </a:rPr>
              <a:t>Desig</a:t>
            </a:r>
            <a:r>
              <a:rPr lang="en-IN" altLang="en-US" sz="2400" b="1">
                <a:solidFill>
                  <a:schemeClr val="tx1"/>
                </a:solidFill>
              </a:rPr>
              <a:t>ning</a:t>
            </a:r>
            <a:r>
              <a:rPr lang="en-US" sz="2400" b="1">
                <a:solidFill>
                  <a:schemeClr val="tx1"/>
                </a:solidFill>
              </a:rPr>
              <a:t> and implement</a:t>
            </a:r>
            <a:r>
              <a:rPr lang="en-IN" altLang="en-US" sz="2400" b="1">
                <a:solidFill>
                  <a:schemeClr val="tx1"/>
                </a:solidFill>
              </a:rPr>
              <a:t>ing </a:t>
            </a:r>
            <a:r>
              <a:rPr lang="en-US" sz="2400" b="1">
                <a:solidFill>
                  <a:schemeClr val="tx1"/>
                </a:solidFill>
              </a:rPr>
              <a:t> a text scanner application using OpenCV that can accurately extract text from images of documents, receipts, or other printed materials</a:t>
            </a:r>
            <a:r>
              <a:rPr lang="en-IN" altLang="en-US" sz="2400" b="1">
                <a:solidFill>
                  <a:schemeClr val="tx1"/>
                </a:solidFill>
              </a:rPr>
              <a:t>.</a:t>
            </a:r>
            <a:endParaRPr lang="en-IN" altLang="en-US" sz="2400" b="1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sz="2400" b="1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en-IN" altLang="en-US" sz="2400" b="1"/>
              <a:t>It is capable of-</a:t>
            </a:r>
            <a:endParaRPr lang="en-IN" altLang="en-US" sz="2400" b="1"/>
          </a:p>
          <a:p>
            <a:pPr algn="l"/>
            <a:r>
              <a:rPr lang="en-IN" altLang="en-US" sz="2400" b="1"/>
              <a:t>Detecting text regions.</a:t>
            </a:r>
            <a:endParaRPr lang="en-IN" altLang="en-US" sz="2400" b="1"/>
          </a:p>
          <a:p>
            <a:pPr algn="l"/>
            <a:r>
              <a:rPr lang="en-IN" altLang="en-US" sz="2400" b="1"/>
              <a:t>Performing text recognition.</a:t>
            </a:r>
            <a:endParaRPr lang="en-IN" altLang="en-US" sz="2400" b="1"/>
          </a:p>
          <a:p>
            <a:pPr algn="l"/>
            <a:r>
              <a:rPr lang="en-IN" altLang="en-US" sz="2400" b="1"/>
              <a:t>Handling variations in text appearance.</a:t>
            </a:r>
            <a:endParaRPr lang="en-IN" altLang="en-US" sz="2400" b="1"/>
          </a:p>
          <a:p>
            <a:pPr algn="l"/>
            <a:r>
              <a:rPr lang="en-IN" altLang="en-US" sz="2400" b="1"/>
              <a:t>Providing output in a usable format.</a:t>
            </a:r>
            <a:endParaRPr lang="en-IN" altLang="en-US" sz="2400" b="1"/>
          </a:p>
          <a:p>
            <a:pPr algn="l"/>
            <a:r>
              <a:rPr lang="en-IN" altLang="en-US" sz="2400" b="1"/>
              <a:t>Optimizing for speed and efficiency.</a:t>
            </a:r>
            <a:endParaRPr lang="en-IN" altLang="en-US" sz="2400" b="1"/>
          </a:p>
        </p:txBody>
      </p:sp>
      <p:pic>
        <p:nvPicPr>
          <p:cNvPr id="6" name="Content Placeholder 5" descr="background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8215" y="2419985"/>
            <a:ext cx="5732780" cy="389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110"/>
            <a:ext cx="10515600" cy="1013460"/>
          </a:xfrm>
        </p:spPr>
        <p:txBody>
          <a:bodyPr/>
          <a:p>
            <a:pPr algn="ctr"/>
            <a:r>
              <a:rPr lang="en-IN" altLang="en-US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PROPOSED DESIGN WORK </a:t>
            </a:r>
            <a:endParaRPr lang="en-IN" altLang="en-US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35" y="1023620"/>
            <a:ext cx="10819130" cy="52324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IN" alt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KEY COMPONENTS:</a:t>
            </a:r>
            <a:endParaRPr lang="en-IN" altLang="en-US" sz="2800">
              <a:solidFill>
                <a:schemeClr val="accent1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marL="0" indent="0" algn="just">
              <a:buNone/>
            </a:pPr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a) Image Preprocessing Module: </a:t>
            </a: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Includes techniques such as image resizing, noise removal, and contrast enhancement to improve the quality of input images 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b) Text Detection Module:</a:t>
            </a: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  It  utilize techniques like edge detection, contour analysis, or deep learning based approaches to locate text regions.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c) Text Recognition Module :</a:t>
            </a: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 Performs optical character recognition on the detected text regions to extract the text content. 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d) Post-processing Module:</a:t>
            </a: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 Manages functions like adjusting text layout, identifying the language used, and rectifying errors.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800" b="1">
                <a:latin typeface="Times New Roman" panose="02020603050405020304" charset="0"/>
                <a:cs typeface="Times New Roman" panose="02020603050405020304" charset="0"/>
              </a:rPr>
              <a:t>e) User Interface:</a:t>
            </a:r>
            <a:r>
              <a:rPr lang="en-IN" altLang="en-US" sz="2800">
                <a:latin typeface="Times New Roman" panose="02020603050405020304" charset="0"/>
                <a:cs typeface="Times New Roman" panose="02020603050405020304" charset="0"/>
              </a:rPr>
              <a:t> Provides an interface for users to input images, view the results, and interact with the application.</a:t>
            </a:r>
            <a:endParaRPr lang="en-I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883920"/>
          </a:xfrm>
        </p:spPr>
        <p:txBody>
          <a:bodyPr>
            <a:normAutofit/>
          </a:bodyPr>
          <a:p>
            <a:pPr algn="ctr"/>
            <a:r>
              <a:rPr lang="en-IN" altLang="en-US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PROPOSED DESIGN WORK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645" y="1226820"/>
            <a:ext cx="10892155" cy="5069205"/>
          </a:xfrm>
        </p:spPr>
        <p:txBody>
          <a:bodyPr>
            <a:normAutofit fontScale="90000"/>
          </a:bodyPr>
          <a:p>
            <a:pPr marL="0" indent="0" algn="just">
              <a:buNone/>
            </a:pPr>
            <a:r>
              <a:rPr lang="en-IN" altLang="en-US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FUNCTIONALITY:</a:t>
            </a:r>
            <a:endParaRPr lang="en-IN" altLang="en-US">
              <a:solidFill>
                <a:schemeClr val="accent1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marL="0" indent="0" algn="just">
              <a:buNone/>
            </a:pPr>
            <a:r>
              <a:rPr lang="en-IN" altLang="en-US" sz="2665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a) Image Input:</a:t>
            </a:r>
            <a:r>
              <a:rPr lang="en-IN" altLang="en-US" sz="2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Allow users to input images containing text, either from files or through a camera feed.</a:t>
            </a:r>
            <a:endParaRPr lang="en-IN" altLang="en-US" sz="2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665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b) Text Detection:</a:t>
            </a:r>
            <a:r>
              <a:rPr lang="en-IN" altLang="en-US" sz="2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Automatically locate and highlight text regions within the input images.</a:t>
            </a:r>
            <a:endParaRPr lang="en-IN" altLang="en-US" sz="2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665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c) Text Recognition: </a:t>
            </a:r>
            <a:r>
              <a:rPr lang="en-IN" altLang="en-US" sz="2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Accurately recognize and extract text from the detected regions using OCR techniques.</a:t>
            </a:r>
            <a:endParaRPr lang="en-IN" altLang="en-US" sz="2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665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d) Output:</a:t>
            </a:r>
            <a:r>
              <a:rPr lang="en-IN" altLang="en-US" sz="2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Present the extracted text to the user in a readable format, such as plain text or structured data.</a:t>
            </a:r>
            <a:endParaRPr lang="en-IN" altLang="en-US" sz="2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2665" b="1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e) User Interaction:</a:t>
            </a:r>
            <a:r>
              <a:rPr lang="en-IN" altLang="en-US" sz="2665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 Provide a user-friendly interface for interacting with the application, including options for adjusting settings and viewing results.</a:t>
            </a:r>
            <a:endParaRPr lang="en-IN" altLang="en-US" sz="2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endParaRPr lang="en-IN" altLang="en-US" sz="2665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375"/>
            <a:ext cx="10515600" cy="888365"/>
          </a:xfrm>
        </p:spPr>
        <p:txBody>
          <a:bodyPr>
            <a:normAutofit/>
          </a:bodyPr>
          <a:p>
            <a:pPr algn="ctr"/>
            <a:r>
              <a:rPr lang="en-IN" altLang="en-US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PROPOSED DESIGN WORK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330" y="914400"/>
            <a:ext cx="11229975" cy="5704205"/>
          </a:xfrm>
        </p:spPr>
        <p:txBody>
          <a:bodyPr>
            <a:normAutofit fontScale="25000"/>
          </a:bodyPr>
          <a:p>
            <a:pPr marL="0" indent="0" algn="just">
              <a:buNone/>
            </a:pPr>
            <a:r>
              <a:rPr lang="en-IN" altLang="en-US" sz="10000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  <a:sym typeface="+mn-ea"/>
              </a:rPr>
              <a:t>ARCHITECTURE DESIGN:</a:t>
            </a:r>
            <a:endParaRPr lang="en-IN" altLang="en-US" sz="10000">
              <a:solidFill>
                <a:schemeClr val="accent1">
                  <a:lumMod val="75000"/>
                </a:schemeClr>
              </a:solidFill>
              <a:latin typeface="Arial Black" panose="020B0A04020102020204" charset="0"/>
              <a:cs typeface="Arial Black" panose="020B0A04020102020204" charset="0"/>
              <a:sym typeface="+mn-ea"/>
            </a:endParaRPr>
          </a:p>
          <a:p>
            <a:pPr marL="0" indent="0" algn="just">
              <a:buNone/>
            </a:pPr>
            <a:r>
              <a:rPr lang="en-US" sz="9600" b="1">
                <a:latin typeface="Times New Roman" panose="02020603050405020304" charset="0"/>
                <a:cs typeface="Times New Roman" panose="02020603050405020304" charset="0"/>
              </a:rPr>
              <a:t>a) Frontend/UI Layer:</a:t>
            </a:r>
            <a:r>
              <a:rPr lang="en-US" sz="9600">
                <a:latin typeface="Times New Roman" panose="02020603050405020304" charset="0"/>
                <a:cs typeface="Times New Roman" panose="02020603050405020304" charset="0"/>
              </a:rPr>
              <a:t> Handles user interaction and presents the  graphical interface.</a:t>
            </a:r>
            <a:endParaRPr lang="en-US" sz="9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9600" b="1">
                <a:latin typeface="Times New Roman" panose="02020603050405020304" charset="0"/>
                <a:cs typeface="Times New Roman" panose="02020603050405020304" charset="0"/>
              </a:rPr>
              <a:t>b) Image Processing Layer:</a:t>
            </a:r>
            <a:r>
              <a:rPr lang="en-US" sz="9600">
                <a:latin typeface="Times New Roman" panose="02020603050405020304" charset="0"/>
                <a:cs typeface="Times New Roman" panose="02020603050405020304" charset="0"/>
              </a:rPr>
              <a:t> Preprocesses input images to enhance text detection and recognition accuracy.</a:t>
            </a:r>
            <a:endParaRPr lang="en-US" sz="9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9600" b="1">
                <a:latin typeface="Times New Roman" panose="02020603050405020304" charset="0"/>
                <a:cs typeface="Times New Roman" panose="02020603050405020304" charset="0"/>
              </a:rPr>
              <a:t>c) Text Detection Layer:</a:t>
            </a:r>
            <a:r>
              <a:rPr lang="en-US" sz="9600">
                <a:latin typeface="Times New Roman" panose="02020603050405020304" charset="0"/>
                <a:cs typeface="Times New Roman" panose="02020603050405020304" charset="0"/>
              </a:rPr>
              <a:t> Identifies text regions within the preprocessed images using various algorithms or deep learning models.</a:t>
            </a:r>
            <a:endParaRPr lang="en-US" sz="9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9600" b="1">
                <a:latin typeface="Times New Roman" panose="02020603050405020304" charset="0"/>
                <a:cs typeface="Times New Roman" panose="02020603050405020304" charset="0"/>
              </a:rPr>
              <a:t>d) Text Recognition Layer:</a:t>
            </a:r>
            <a:r>
              <a:rPr lang="en-US" sz="9600">
                <a:latin typeface="Times New Roman" panose="02020603050405020304" charset="0"/>
                <a:cs typeface="Times New Roman" panose="02020603050405020304" charset="0"/>
              </a:rPr>
              <a:t> Performs OCR on the detected text  to extract  text content.</a:t>
            </a:r>
            <a:endParaRPr lang="en-US" sz="9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9600" b="1">
                <a:latin typeface="Times New Roman" panose="02020603050405020304" charset="0"/>
                <a:cs typeface="Times New Roman" panose="02020603050405020304" charset="0"/>
              </a:rPr>
              <a:t>e) Post-processing Layer:</a:t>
            </a:r>
            <a:r>
              <a:rPr lang="en-US" sz="9600">
                <a:latin typeface="Times New Roman" panose="02020603050405020304" charset="0"/>
                <a:cs typeface="Times New Roman" panose="02020603050405020304" charset="0"/>
              </a:rPr>
              <a:t> Refines the extracted text output through tasks like formatting and error correction.</a:t>
            </a:r>
            <a:endParaRPr lang="en-US" sz="9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9600" b="1"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en-US" sz="9600" b="1">
                <a:latin typeface="Times New Roman" panose="02020603050405020304" charset="0"/>
                <a:cs typeface="Times New Roman" panose="02020603050405020304" charset="0"/>
              </a:rPr>
              <a:t>) External Services:</a:t>
            </a:r>
            <a:r>
              <a:rPr lang="en-US" sz="9600">
                <a:latin typeface="Times New Roman" panose="02020603050405020304" charset="0"/>
                <a:cs typeface="Times New Roman" panose="02020603050405020304" charset="0"/>
              </a:rPr>
              <a:t> May include external APIs or libraries for specific functionalities, such as language identification or OCR engines.</a:t>
            </a:r>
            <a:endParaRPr lang="en-US" sz="9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IN" altLang="en-US" sz="9600" b="1">
                <a:latin typeface="Times New Roman" panose="02020603050405020304" charset="0"/>
                <a:cs typeface="Times New Roman" panose="02020603050405020304" charset="0"/>
              </a:rPr>
              <a:t>g</a:t>
            </a:r>
            <a:r>
              <a:rPr lang="en-US" sz="9600" b="1">
                <a:latin typeface="Times New Roman" panose="02020603050405020304" charset="0"/>
                <a:cs typeface="Times New Roman" panose="02020603050405020304" charset="0"/>
              </a:rPr>
              <a:t>) Data Storage:</a:t>
            </a:r>
            <a:r>
              <a:rPr lang="en-US" sz="9600">
                <a:latin typeface="Times New Roman" panose="02020603050405020304" charset="0"/>
                <a:cs typeface="Times New Roman" panose="02020603050405020304" charset="0"/>
              </a:rPr>
              <a:t> Optionally, a component for storing and managing input images, extracted text data, and application settings.</a:t>
            </a:r>
            <a:endParaRPr lang="en-US" sz="96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165"/>
            <a:ext cx="12192000" cy="1083945"/>
          </a:xfrm>
        </p:spPr>
        <p:txBody>
          <a:bodyPr/>
          <a:p>
            <a:pPr algn="ctr"/>
            <a:r>
              <a:rPr lang="en-IN" altLang="en-US" sz="540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UI DESIGN</a:t>
            </a:r>
            <a:endParaRPr lang="en-IN" altLang="en-US" sz="54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6730" y="1388110"/>
            <a:ext cx="10975340" cy="4622800"/>
          </a:xfrm>
        </p:spPr>
        <p:txBody>
          <a:bodyPr>
            <a:noAutofit/>
          </a:bodyPr>
          <a:p>
            <a:pPr marL="0" indent="0" algn="just">
              <a:buNone/>
            </a:pPr>
            <a:r>
              <a:rPr lang="en-US" sz="3000" b="1">
                <a:solidFill>
                  <a:schemeClr val="accent6">
                    <a:lumMod val="75000"/>
                  </a:schemeClr>
                </a:solidFill>
                <a:latin typeface="Arial Black" panose="020B0A04020102020204" charset="0"/>
                <a:cs typeface="Arial Black" panose="020B0A04020102020204" charset="0"/>
              </a:rPr>
              <a:t>Layout Design:</a:t>
            </a:r>
            <a:endParaRPr lang="en-US" sz="3000" b="1"/>
          </a:p>
          <a:p>
            <a:pPr marL="0" indent="0" algn="just">
              <a:buNone/>
            </a:pPr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Flexible Layout:</a:t>
            </a:r>
            <a:r>
              <a:rPr lang="en-US" sz="3000">
                <a:latin typeface="Times New Roman" panose="02020603050405020304" charset="0"/>
                <a:cs typeface="Times New Roman" panose="02020603050405020304" charset="0"/>
              </a:rPr>
              <a:t> The UI layout should be adaptable to different screen sizes and orientations, ensuring a consistent and user-friendly experience across devices.</a:t>
            </a:r>
            <a:endParaRPr lang="en-US" sz="3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User-Friendly:</a:t>
            </a:r>
            <a:r>
              <a:rPr lang="en-US" sz="3000">
                <a:latin typeface="Times New Roman" panose="02020603050405020304" charset="0"/>
                <a:cs typeface="Times New Roman" panose="02020603050405020304" charset="0"/>
              </a:rPr>
              <a:t> Emphasize intuitive design principles, such as logical flow and clear navigation, to enhance usability and user satisfaction.</a:t>
            </a:r>
            <a:endParaRPr lang="en-US" sz="3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3000" b="1">
                <a:latin typeface="Times New Roman" panose="02020603050405020304" charset="0"/>
                <a:cs typeface="Times New Roman" panose="02020603050405020304" charset="0"/>
              </a:rPr>
              <a:t>Color Selection:</a:t>
            </a:r>
            <a:r>
              <a:rPr lang="en-US" sz="3000">
                <a:latin typeface="Times New Roman" panose="02020603050405020304" charset="0"/>
                <a:cs typeface="Times New Roman" panose="02020603050405020304" charset="0"/>
              </a:rPr>
              <a:t> Use a visually appealing color scheme that promotes readability and usability, while also considering factors like contrast and accessibility for users with visual impairments</a:t>
            </a:r>
            <a:endParaRPr lang="en-US" sz="3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" y="365125"/>
            <a:ext cx="12191365" cy="1023620"/>
          </a:xfrm>
        </p:spPr>
        <p:txBody>
          <a:bodyPr>
            <a:normAutofit/>
          </a:bodyPr>
          <a:p>
            <a:pPr algn="ctr"/>
            <a:r>
              <a:rPr lang="en-IN" altLang="en-US" sz="5325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UI DESIGN</a:t>
            </a:r>
            <a:endParaRPr lang="en-US" sz="5335"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380" y="1388745"/>
            <a:ext cx="10909300" cy="5036820"/>
          </a:xfrm>
        </p:spPr>
        <p:txBody>
          <a:bodyPr>
            <a:noAutofit/>
          </a:bodyPr>
          <a:p>
            <a:pPr marL="0" indent="0" algn="just">
              <a:buNone/>
            </a:pP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Feasible Elements Used</a:t>
            </a:r>
            <a:r>
              <a:rPr lang="en-IN" altLang="en-US" sz="32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sz="3200" b="1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Elements Positioning: </a:t>
            </a:r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Arrange UI elements in a logical and intuitive manner, considering factors such as hierarchy, grouping related elements together, and providing ample spacing for easy interaction.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Accessibility:</a:t>
            </a:r>
            <a:r>
              <a:rPr lang="en-US" sz="3200">
                <a:latin typeface="Times New Roman" panose="02020603050405020304" charset="0"/>
                <a:cs typeface="Times New Roman" panose="02020603050405020304" charset="0"/>
              </a:rPr>
              <a:t> Ensure that UI elements are accessible to all users, including those with disabilities, by adhering to accessibility standards such as providing alternative text for images and ensuring proper keyboard navigation.</a:t>
            </a:r>
            <a:endParaRPr lang="en-US" sz="32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6380"/>
            <a:ext cx="12192000" cy="1021080"/>
          </a:xfrm>
        </p:spPr>
        <p:txBody>
          <a:bodyPr>
            <a:normAutofit/>
          </a:bodyPr>
          <a:p>
            <a:pPr algn="ctr"/>
            <a:r>
              <a:rPr lang="en-IN" altLang="en-US" sz="540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  <a:sym typeface="+mn-ea"/>
              </a:rPr>
              <a:t>UI DESIGN</a:t>
            </a:r>
            <a:endParaRPr lang="en-US" sz="5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445" y="1403350"/>
            <a:ext cx="11043285" cy="4773930"/>
          </a:xfrm>
        </p:spPr>
        <p:txBody>
          <a:bodyPr>
            <a:normAutofit fontScale="80000"/>
          </a:bodyPr>
          <a:p>
            <a:pPr marL="0" indent="0" algn="just">
              <a:buNone/>
            </a:pPr>
            <a:r>
              <a:rPr lang="en-US" sz="3500" b="1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Elements Function:</a:t>
            </a:r>
            <a:endParaRPr lang="en-US" sz="35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3500" b="1">
                <a:latin typeface="Times New Roman" panose="02020603050405020304" charset="0"/>
                <a:cs typeface="Times New Roman" panose="02020603050405020304" charset="0"/>
              </a:rPr>
              <a:t>Text Input:</a:t>
            </a:r>
            <a:r>
              <a:rPr lang="en-US" sz="3500">
                <a:latin typeface="Times New Roman" panose="02020603050405020304" charset="0"/>
                <a:cs typeface="Times New Roman" panose="02020603050405020304" charset="0"/>
              </a:rPr>
              <a:t> Allow users to input images containing text, either by uploading files or capturing images using a camera.</a:t>
            </a:r>
            <a:endParaRPr lang="en-US" sz="35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3500" b="1">
                <a:latin typeface="Times New Roman" panose="02020603050405020304" charset="0"/>
                <a:cs typeface="Times New Roman" panose="02020603050405020304" charset="0"/>
              </a:rPr>
              <a:t>Text Detection Display:</a:t>
            </a:r>
            <a:r>
              <a:rPr lang="en-US" sz="3500">
                <a:latin typeface="Times New Roman" panose="02020603050405020304" charset="0"/>
                <a:cs typeface="Times New Roman" panose="02020603050405020304" charset="0"/>
              </a:rPr>
              <a:t> Display the processed image with highlighted text regions to provide visual feedback on the text detection process.</a:t>
            </a:r>
            <a:endParaRPr lang="en-US" sz="35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3500" b="1">
                <a:latin typeface="Times New Roman" panose="02020603050405020304" charset="0"/>
                <a:cs typeface="Times New Roman" panose="02020603050405020304" charset="0"/>
              </a:rPr>
              <a:t>Text Recognition Results:</a:t>
            </a:r>
            <a:r>
              <a:rPr lang="en-US" sz="3500">
                <a:latin typeface="Times New Roman" panose="02020603050405020304" charset="0"/>
                <a:cs typeface="Times New Roman" panose="02020603050405020304" charset="0"/>
              </a:rPr>
              <a:t> Present the extracted text content in a readable format, such as plain text or structured data, allowing users to easily view and interact with the recognized text.</a:t>
            </a:r>
            <a:endParaRPr lang="en-US" sz="35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sz="3500" b="1">
                <a:latin typeface="Times New Roman" panose="02020603050405020304" charset="0"/>
                <a:cs typeface="Times New Roman" panose="02020603050405020304" charset="0"/>
              </a:rPr>
              <a:t>Language Identification:</a:t>
            </a:r>
            <a:r>
              <a:rPr lang="en-US" sz="3500">
                <a:latin typeface="Times New Roman" panose="02020603050405020304" charset="0"/>
                <a:cs typeface="Times New Roman" panose="02020603050405020304" charset="0"/>
              </a:rPr>
              <a:t> Automatically identify the language used in the extracted text to facilitate further processing or analysis.</a:t>
            </a:r>
            <a:endParaRPr lang="en-US" sz="35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5891</Words>
  <Application>WPS Presentation</Application>
  <PresentationFormat>Widescreen</PresentationFormat>
  <Paragraphs>131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Goudy Old Style</vt:lpstr>
      <vt:lpstr>Times New Roman</vt:lpstr>
      <vt:lpstr>Arial Black</vt:lpstr>
      <vt:lpstr>Algerian</vt:lpstr>
      <vt:lpstr>Cooper Black</vt:lpstr>
      <vt:lpstr>Wingdings</vt:lpstr>
      <vt:lpstr>Microsoft YaHei</vt:lpstr>
      <vt:lpstr>Arial Unicode MS</vt:lpstr>
      <vt:lpstr>Calibri</vt:lpstr>
      <vt:lpstr>Blue Waves</vt:lpstr>
      <vt:lpstr>PowerPoint 演示文稿</vt:lpstr>
      <vt:lpstr>PowerPoint 演示文稿</vt:lpstr>
      <vt:lpstr>PROBLEM STATEMENT</vt:lpstr>
      <vt:lpstr>PROPOSED DESIGN WORK </vt:lpstr>
      <vt:lpstr>PROPOSED DESIGN WORK </vt:lpstr>
      <vt:lpstr>PROPOSED DESIGN WORK </vt:lpstr>
      <vt:lpstr>UI DESIGN</vt:lpstr>
      <vt:lpstr>UI DESIGN</vt:lpstr>
      <vt:lpstr>UI DESIGN</vt:lpstr>
      <vt:lpstr>HOW IT WORKS</vt:lpstr>
      <vt:lpstr>LOGIN/SIGNUP PROCESS</vt:lpstr>
      <vt:lpstr>LOGIN TEMPLATES</vt:lpstr>
      <vt:lpstr>REAL TIME APPLICATIONS</vt:lpstr>
      <vt:lpstr>FUTURE ENHANCEMENT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harin</cp:lastModifiedBy>
  <cp:revision>5</cp:revision>
  <dcterms:created xsi:type="dcterms:W3CDTF">2024-03-04T09:18:00Z</dcterms:created>
  <dcterms:modified xsi:type="dcterms:W3CDTF">2024-03-08T03:50:22Z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63ADD1AA817246E09778814441F03113</vt:lpwstr>
  </property>
  <property fmtid="{D5CDD505-2E9C-101B-9397-08002B2CF9AE}" pid="3" name="KSOProductBuildVer">
    <vt:lpwstr>1033-11.2.0.11225</vt:lpwstr>
  </property>
</Properties>
</file>